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  <p:sldMasterId id="2147483705" r:id="rId5"/>
    <p:sldMasterId id="2147483708" r:id="rId6"/>
    <p:sldMasterId id="2147483711" r:id="rId7"/>
  </p:sldMasterIdLst>
  <p:notesMasterIdLst>
    <p:notesMasterId r:id="rId35"/>
  </p:notesMasterIdLst>
  <p:handoutMasterIdLst>
    <p:handoutMasterId r:id="rId36"/>
  </p:handoutMasterIdLst>
  <p:sldIdLst>
    <p:sldId id="2145707621" r:id="rId8"/>
    <p:sldId id="2146849205" r:id="rId9"/>
    <p:sldId id="2146849204" r:id="rId10"/>
    <p:sldId id="307" r:id="rId11"/>
    <p:sldId id="2146849206" r:id="rId12"/>
    <p:sldId id="2146849207" r:id="rId13"/>
    <p:sldId id="2146849208" r:id="rId14"/>
    <p:sldId id="2146849214" r:id="rId15"/>
    <p:sldId id="2146849215" r:id="rId16"/>
    <p:sldId id="2146849209" r:id="rId17"/>
    <p:sldId id="2146849210" r:id="rId18"/>
    <p:sldId id="2146849216" r:id="rId19"/>
    <p:sldId id="2146849224" r:id="rId20"/>
    <p:sldId id="2146849219" r:id="rId21"/>
    <p:sldId id="2146849221" r:id="rId22"/>
    <p:sldId id="2146849213" r:id="rId23"/>
    <p:sldId id="2146849229" r:id="rId24"/>
    <p:sldId id="2146849220" r:id="rId25"/>
    <p:sldId id="2146849222" r:id="rId26"/>
    <p:sldId id="2146849218" r:id="rId27"/>
    <p:sldId id="2146849230" r:id="rId28"/>
    <p:sldId id="2146849226" r:id="rId29"/>
    <p:sldId id="2146849225" r:id="rId30"/>
    <p:sldId id="2146849223" r:id="rId31"/>
    <p:sldId id="2146849228" r:id="rId32"/>
    <p:sldId id="2146849217" r:id="rId33"/>
    <p:sldId id="2146849227" r:id="rId3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orient="horz" pos="3096" userDrawn="1">
          <p15:clr>
            <a:srgbClr val="A4A3A4"/>
          </p15:clr>
        </p15:guide>
        <p15:guide id="3" pos="7320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thairat Takaniphon (Bank of Ayudhya PCL.)" initials="HT(oAP" lastIdx="4" clrIdx="0">
    <p:extLst>
      <p:ext uri="{19B8F6BF-5375-455C-9EA6-DF929625EA0E}">
        <p15:presenceInfo xmlns:p15="http://schemas.microsoft.com/office/powerpoint/2012/main" userId="S::311746@krungsri.com::c6b4df5b-88e2-4e79-a67a-d9b03b44ee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A7"/>
    <a:srgbClr val="FFFBE7"/>
    <a:srgbClr val="FFD504"/>
    <a:srgbClr val="FFE253"/>
    <a:srgbClr val="FFD603"/>
    <a:srgbClr val="FFE97D"/>
    <a:srgbClr val="FFFD84"/>
    <a:srgbClr val="FFAF02"/>
    <a:srgbClr val="0000FF"/>
    <a:srgbClr val="7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8" autoAdjust="0"/>
    <p:restoredTop sz="94249" autoAdjust="0"/>
  </p:normalViewPr>
  <p:slideViewPr>
    <p:cSldViewPr snapToGrid="0">
      <p:cViewPr varScale="1">
        <p:scale>
          <a:sx n="123" d="100"/>
          <a:sy n="123" d="100"/>
        </p:scale>
        <p:origin x="208" y="752"/>
      </p:cViewPr>
      <p:guideLst>
        <p:guide pos="240"/>
        <p:guide orient="horz" pos="3096"/>
        <p:guide pos="7320"/>
        <p:guide orient="horz" pos="504"/>
        <p:guide orient="horz" pos="7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3B0FE-8F19-419E-B586-D22CA06BC792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8C6F5-034C-49D7-B952-C98F0371B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8867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F76BC-E53B-4DAA-BE2D-860FA0D986EA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644D0-7CFC-45AD-BA43-C8E62E0BD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9853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0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018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162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3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AACB70-7B70-4EE1-90F4-8283BBD6001A}"/>
              </a:ext>
            </a:extLst>
          </p:cNvPr>
          <p:cNvSpPr/>
          <p:nvPr userDrawn="1"/>
        </p:nvSpPr>
        <p:spPr>
          <a:xfrm>
            <a:off x="0" y="4170218"/>
            <a:ext cx="2050473" cy="268778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3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47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08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b="0" i="0" kern="900" spc="2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FE3ECE7-C4D9-4415-927A-1E7EC61381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F6DDB3A-A9EE-45D0-8BE3-14FC2E6453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55001" y="274638"/>
            <a:ext cx="11499925" cy="52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05F0AB2-F532-4073-B4E9-FEFB2B4CC83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04884" y="1003846"/>
            <a:ext cx="11468668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18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4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08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73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553" y="274638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b="0" i="0" kern="900" spc="20"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3ECE7-C4D9-4415-927A-1E7EC61381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9747"/>
            <a:ext cx="12192000" cy="6464401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782425" y="6592888"/>
            <a:ext cx="440267" cy="265112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fld id="{4375CB54-4BD2-449C-995F-E12EC0586705}" type="slidenum">
              <a:rPr lang="en-US" sz="900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8215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63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13DD5-6277-4E90-9F86-64E3471F3741}"/>
              </a:ext>
            </a:extLst>
          </p:cNvPr>
          <p:cNvSpPr/>
          <p:nvPr userDrawn="1"/>
        </p:nvSpPr>
        <p:spPr>
          <a:xfrm>
            <a:off x="0" y="4170218"/>
            <a:ext cx="2050473" cy="268778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561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98" r:id="rId2"/>
    <p:sldLayoutId id="2147483723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39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E1ACD-7B1E-4B9B-A60D-8CDDBA3874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7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24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78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54C9D04-00E6-4EA1-989B-3191962C3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2000"/>
                    </a14:imgEffect>
                    <a14:imgEffect>
                      <a14:brightnessContrast bright="16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6911C7-144D-45E3-846F-487DB2459A8E}"/>
              </a:ext>
            </a:extLst>
          </p:cNvPr>
          <p:cNvSpPr txBox="1"/>
          <p:nvPr/>
        </p:nvSpPr>
        <p:spPr>
          <a:xfrm>
            <a:off x="1246999" y="2774974"/>
            <a:ext cx="71926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TECH ACADEMY 2023</a:t>
            </a:r>
          </a:p>
          <a:p>
            <a:r>
              <a:rPr lang="en-US" sz="5100" b="1" dirty="0"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web security audit and prevention system</a:t>
            </a:r>
          </a:p>
        </p:txBody>
      </p:sp>
    </p:spTree>
    <p:extLst>
      <p:ext uri="{BB962C8B-B14F-4D97-AF65-F5344CB8AC3E}">
        <p14:creationId xmlns:p14="http://schemas.microsoft.com/office/powerpoint/2010/main" val="2432351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36" y="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70" y="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6794805" y="-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3847172" y="-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Assignment Overview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7DC871-039A-C7C0-E93B-018B5D9BE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503092"/>
            <a:ext cx="9194800" cy="455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D2174B-79FB-37D9-8986-46CEC4D51C67}"/>
              </a:ext>
            </a:extLst>
          </p:cNvPr>
          <p:cNvSpPr txBox="1"/>
          <p:nvPr/>
        </p:nvSpPr>
        <p:spPr>
          <a:xfrm>
            <a:off x="446046" y="746414"/>
            <a:ext cx="7204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imSun" panose="02010600030101010101" pitchFamily="2" charset="-122"/>
                <a:ea typeface="SimSun" panose="02010600030101010101" pitchFamily="2" charset="-122"/>
              </a:rPr>
              <a:t>P</a:t>
            </a:r>
            <a:r>
              <a:rPr lang="en-GB" sz="2800" dirty="0">
                <a:latin typeface="SimSun" panose="02010600030101010101" pitchFamily="2" charset="-122"/>
                <a:ea typeface="SimSun" panose="02010600030101010101" pitchFamily="2" charset="-122"/>
              </a:rPr>
              <a:t>roduces a set of scan result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12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36" y="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70" y="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6794805" y="-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3847172" y="-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Assignment Overview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2174B-79FB-37D9-8986-46CEC4D51C67}"/>
              </a:ext>
            </a:extLst>
          </p:cNvPr>
          <p:cNvSpPr txBox="1"/>
          <p:nvPr/>
        </p:nvSpPr>
        <p:spPr>
          <a:xfrm>
            <a:off x="446046" y="746414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latin typeface="SimSun" panose="02010600030101010101" pitchFamily="2" charset="-122"/>
                <a:ea typeface="SimSun" panose="02010600030101010101" pitchFamily="2" charset="-122"/>
              </a:rPr>
              <a:t>3. </a:t>
            </a:r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CI/CD with</a:t>
            </a:r>
            <a:r>
              <a:rPr lang="th-TH" b="1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ultimate</a:t>
            </a:r>
            <a:r>
              <a:rPr lang="th-TH" b="1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tool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D98FBB5-35C4-5AFA-7C9E-4C22BB9D5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75" y="1503092"/>
            <a:ext cx="9415849" cy="44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9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36" y="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70" y="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6794805" y="-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3847172" y="-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Assignment Overview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2174B-79FB-37D9-8986-46CEC4D51C67}"/>
              </a:ext>
            </a:extLst>
          </p:cNvPr>
          <p:cNvSpPr txBox="1"/>
          <p:nvPr/>
        </p:nvSpPr>
        <p:spPr>
          <a:xfrm>
            <a:off x="691412" y="861158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CI &amp; CD Pipeline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Picture 2" descr="Table, calendar&#10;&#10;Description automatically generated">
            <a:extLst>
              <a:ext uri="{FF2B5EF4-FFF2-40B4-BE49-F238E27FC236}">
                <a16:creationId xmlns:a16="http://schemas.microsoft.com/office/drawing/2014/main" id="{F0964AFF-92EF-1C59-1EC1-950095A5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12" y="1493150"/>
            <a:ext cx="5167519" cy="4823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F90A95-D461-48CD-28E5-78C27071EF01}"/>
              </a:ext>
            </a:extLst>
          </p:cNvPr>
          <p:cNvSpPr txBox="1"/>
          <p:nvPr/>
        </p:nvSpPr>
        <p:spPr>
          <a:xfrm>
            <a:off x="6333071" y="1905506"/>
            <a:ext cx="51675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solidFill>
                  <a:srgbClr val="423939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This CI &amp; CD involves various tools and steps which needs to be automated and the result is often termed as CI&amp;CD Automation Pipeline, reason these steps are interlinked with each other and each step must be performed after success of previous steps.</a:t>
            </a:r>
            <a:endParaRPr lang="en-TH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2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36" y="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70" y="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6794805" y="-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3847172" y="-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Assignment Overview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2174B-79FB-37D9-8986-46CEC4D51C67}"/>
              </a:ext>
            </a:extLst>
          </p:cNvPr>
          <p:cNvSpPr txBox="1"/>
          <p:nvPr/>
        </p:nvSpPr>
        <p:spPr>
          <a:xfrm>
            <a:off x="821468" y="871422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Checkout code and validation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8FA491-C87C-67B3-9225-778D82CAF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68" y="1547279"/>
            <a:ext cx="7772400" cy="2419710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D5A6F7-A908-A4E9-91EB-4A5217DA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04" y="2757135"/>
            <a:ext cx="6285701" cy="32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36" y="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70" y="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6794805" y="-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3847172" y="-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Assignment Overview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04CB9AF-F1AE-FD4B-FFDD-507DFB70C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172" y="1264644"/>
            <a:ext cx="6312071" cy="493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D2174B-79FB-37D9-8986-46CEC4D51C67}"/>
              </a:ext>
            </a:extLst>
          </p:cNvPr>
          <p:cNvSpPr txBox="1"/>
          <p:nvPr/>
        </p:nvSpPr>
        <p:spPr>
          <a:xfrm>
            <a:off x="715934" y="741424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Serving Kubernetes products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150" name="Picture 6" descr="Continuous Deployment with Microservices using Kubernetes and Jenkins - The  Official 360logica Blog">
            <a:extLst>
              <a:ext uri="{FF2B5EF4-FFF2-40B4-BE49-F238E27FC236}">
                <a16:creationId xmlns:a16="http://schemas.microsoft.com/office/drawing/2014/main" id="{F480A417-CEE2-E66E-C9F8-7C0FE91E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" y="3126241"/>
            <a:ext cx="4201005" cy="299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9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FE8CF305-D6C2-5013-8D3F-9C2045676557}"/>
              </a:ext>
            </a:extLst>
          </p:cNvPr>
          <p:cNvSpPr/>
          <p:nvPr/>
        </p:nvSpPr>
        <p:spPr>
          <a:xfrm rot="5400000">
            <a:off x="6001217" y="-3726364"/>
            <a:ext cx="189574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803903" y="1680187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D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2247" y="2153522"/>
            <a:ext cx="1012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80991" y="3429000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Internship journey</a:t>
            </a:r>
            <a:endParaRPr lang="zh-CN" altLang="en-US" sz="4000" b="1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312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" grpId="0"/>
          <p:bldP spid="9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40" y="-499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83" y="998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3847176" y="748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01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5646239" y="419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Internship journey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661942" y="310583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D0E02-B657-FEE2-9D0E-4C313DEEE493}"/>
              </a:ext>
            </a:extLst>
          </p:cNvPr>
          <p:cNvSpPr txBox="1"/>
          <p:nvPr/>
        </p:nvSpPr>
        <p:spPr>
          <a:xfrm>
            <a:off x="963186" y="973336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latin typeface="SimSun" panose="02010600030101010101" pitchFamily="2" charset="-122"/>
                <a:ea typeface="SimSun" panose="02010600030101010101" pitchFamily="2" charset="-122"/>
              </a:rPr>
              <a:t>1. </a:t>
            </a:r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Evolution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A227CE4-259D-CABE-F1C9-992C48FAA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93" y="2555548"/>
            <a:ext cx="1746904" cy="174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oogly">
            <a:extLst>
              <a:ext uri="{FF2B5EF4-FFF2-40B4-BE49-F238E27FC236}">
                <a16:creationId xmlns:a16="http://schemas.microsoft.com/office/drawing/2014/main" id="{BCCB5038-AEF6-1BF2-37EF-EA50563FC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16" y="2554015"/>
            <a:ext cx="1746904" cy="174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Jenkins">
            <a:extLst>
              <a:ext uri="{FF2B5EF4-FFF2-40B4-BE49-F238E27FC236}">
                <a16:creationId xmlns:a16="http://schemas.microsoft.com/office/drawing/2014/main" id="{CD462F55-F407-9BB4-9C23-95D0BDE57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39" y="2554015"/>
            <a:ext cx="1262411" cy="174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 slick way of playing with Jenkins pipeline | by David He | codeburst">
            <a:extLst>
              <a:ext uri="{FF2B5EF4-FFF2-40B4-BE49-F238E27FC236}">
                <a16:creationId xmlns:a16="http://schemas.microsoft.com/office/drawing/2014/main" id="{A0F2730C-E697-56EC-8DC6-8DC1E774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084" y="2627875"/>
            <a:ext cx="2847282" cy="174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28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40" y="-499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83" y="998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3847176" y="748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01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5646239" y="419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Internship journey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661942" y="310583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D0E02-B657-FEE2-9D0E-4C313DEEE493}"/>
              </a:ext>
            </a:extLst>
          </p:cNvPr>
          <p:cNvSpPr txBox="1"/>
          <p:nvPr/>
        </p:nvSpPr>
        <p:spPr>
          <a:xfrm>
            <a:off x="963186" y="973336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latin typeface="SimSun" panose="02010600030101010101" pitchFamily="2" charset="-122"/>
                <a:ea typeface="SimSun" panose="02010600030101010101" pitchFamily="2" charset="-122"/>
              </a:rPr>
              <a:t>2. </a:t>
            </a:r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Problem solving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6A28DC2D-9D9A-88D1-9088-5D932851E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96" y="1586135"/>
            <a:ext cx="5668021" cy="368572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4680F4-8216-A793-F7A0-4ED56E0F2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9666"/>
            <a:ext cx="4620231" cy="3971777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73EDB4B-BDEC-84EA-CCFA-C2A12147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066" y="5271864"/>
            <a:ext cx="779934" cy="77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1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40" y="-499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83" y="998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3847176" y="748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01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5646239" y="419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Internship journey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D0E02-B657-FEE2-9D0E-4C313DEEE493}"/>
              </a:ext>
            </a:extLst>
          </p:cNvPr>
          <p:cNvSpPr txBox="1"/>
          <p:nvPr/>
        </p:nvSpPr>
        <p:spPr>
          <a:xfrm>
            <a:off x="485196" y="973207"/>
            <a:ext cx="702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latin typeface="SimSun" panose="02010600030101010101" pitchFamily="2" charset="-122"/>
                <a:ea typeface="SimSun" panose="02010600030101010101" pitchFamily="2" charset="-122"/>
              </a:rPr>
              <a:t>3. Working environment &amp; teamate</a:t>
            </a:r>
          </a:p>
        </p:txBody>
      </p:sp>
      <p:pic>
        <p:nvPicPr>
          <p:cNvPr id="7" name="Picture 6" descr="A group of people sitting at tables&#10;&#10;Description automatically generated with low confidence">
            <a:extLst>
              <a:ext uri="{FF2B5EF4-FFF2-40B4-BE49-F238E27FC236}">
                <a16:creationId xmlns:a16="http://schemas.microsoft.com/office/drawing/2014/main" id="{0E8A5F21-4523-1A72-1392-9A9B1196A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053" y="728990"/>
            <a:ext cx="4053673" cy="5400019"/>
          </a:xfrm>
          <a:prstGeom prst="rect">
            <a:avLst/>
          </a:prstGeom>
        </p:spPr>
      </p:pic>
      <p:pic>
        <p:nvPicPr>
          <p:cNvPr id="9" name="Picture 8" descr="A group of people sitting around a table outside at night&#10;&#10;Description automatically generated">
            <a:extLst>
              <a:ext uri="{FF2B5EF4-FFF2-40B4-BE49-F238E27FC236}">
                <a16:creationId xmlns:a16="http://schemas.microsoft.com/office/drawing/2014/main" id="{7F05D7EA-12C0-31A2-A5CB-8DF8E46AE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01" y="2094700"/>
            <a:ext cx="5420701" cy="34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1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FE8CF305-D6C2-5013-8D3F-9C2045676557}"/>
              </a:ext>
            </a:extLst>
          </p:cNvPr>
          <p:cNvSpPr/>
          <p:nvPr/>
        </p:nvSpPr>
        <p:spPr>
          <a:xfrm rot="5400000">
            <a:off x="6001217" y="-3726364"/>
            <a:ext cx="189574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803903" y="1680187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D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2247" y="2153522"/>
            <a:ext cx="1012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80991" y="3429000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Success story</a:t>
            </a:r>
            <a:endParaRPr lang="zh-CN" altLang="en-US" sz="4000" b="1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718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" grpId="0"/>
          <p:bldP spid="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54C9D04-00E6-4EA1-989B-3191962C3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2000"/>
                    </a14:imgEffect>
                    <a14:imgEffect>
                      <a14:brightnessContrast bright="16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6911C7-144D-45E3-846F-487DB2459A8E}"/>
              </a:ext>
            </a:extLst>
          </p:cNvPr>
          <p:cNvSpPr txBox="1"/>
          <p:nvPr/>
        </p:nvSpPr>
        <p:spPr>
          <a:xfrm>
            <a:off x="381000" y="256775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About 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707301-DAEA-4A67-BC22-E5D78E020C5A}"/>
              </a:ext>
            </a:extLst>
          </p:cNvPr>
          <p:cNvSpPr/>
          <p:nvPr/>
        </p:nvSpPr>
        <p:spPr>
          <a:xfrm>
            <a:off x="5050302" y="1219200"/>
            <a:ext cx="6077243" cy="511126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DF58D2-9F43-4E66-A830-0F6851594711}"/>
              </a:ext>
            </a:extLst>
          </p:cNvPr>
          <p:cNvSpPr/>
          <p:nvPr/>
        </p:nvSpPr>
        <p:spPr>
          <a:xfrm>
            <a:off x="472518" y="1364566"/>
            <a:ext cx="3212124" cy="3212124"/>
          </a:xfrm>
          <a:prstGeom prst="ellipse">
            <a:avLst/>
          </a:prstGeom>
          <a:solidFill>
            <a:srgbClr val="FFF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EE060-5798-4945-AE21-0918F498AB6A}"/>
              </a:ext>
            </a:extLst>
          </p:cNvPr>
          <p:cNvSpPr txBox="1"/>
          <p:nvPr/>
        </p:nvSpPr>
        <p:spPr>
          <a:xfrm>
            <a:off x="5315166" y="1493754"/>
            <a:ext cx="581237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000" b="1" dirty="0"/>
              <a:t>Name: Mr. </a:t>
            </a:r>
            <a:r>
              <a:rPr lang="en-US" sz="2000" b="1" dirty="0" err="1"/>
              <a:t>Chaichana</a:t>
            </a:r>
            <a:r>
              <a:rPr lang="en-US" sz="2000" b="1" dirty="0"/>
              <a:t> </a:t>
            </a:r>
            <a:r>
              <a:rPr lang="en-US" sz="2000" b="1" dirty="0" err="1"/>
              <a:t>Sereejumroenrot</a:t>
            </a:r>
            <a:endParaRPr lang="en-US" sz="2000" b="1" dirty="0"/>
          </a:p>
          <a:p>
            <a:pPr>
              <a:spcAft>
                <a:spcPts val="2400"/>
              </a:spcAft>
            </a:pPr>
            <a:r>
              <a:rPr lang="en-US" sz="2000" b="1" dirty="0"/>
              <a:t>Nickname: Ping</a:t>
            </a:r>
          </a:p>
          <a:p>
            <a:pPr>
              <a:spcAft>
                <a:spcPts val="2400"/>
              </a:spcAft>
            </a:pPr>
            <a:r>
              <a:rPr lang="en-US" sz="2000" b="1" dirty="0"/>
              <a:t>Education: 4</a:t>
            </a:r>
            <a:r>
              <a:rPr lang="en-US" sz="2000" b="1" baseline="30000" dirty="0"/>
              <a:t>th</a:t>
            </a:r>
            <a:r>
              <a:rPr lang="en-US" sz="2000" b="1" dirty="0"/>
              <a:t> year bachelor's degree, </a:t>
            </a:r>
          </a:p>
          <a:p>
            <a:pPr>
              <a:spcAft>
                <a:spcPts val="2400"/>
              </a:spcAft>
            </a:pPr>
            <a:r>
              <a:rPr lang="en-US" sz="2000" b="1" dirty="0"/>
              <a:t>	school of computer engineering, </a:t>
            </a:r>
          </a:p>
          <a:p>
            <a:pPr>
              <a:spcAft>
                <a:spcPts val="2400"/>
              </a:spcAft>
            </a:pPr>
            <a:r>
              <a:rPr lang="en-US" sz="2000" b="1" dirty="0"/>
              <a:t>	information security major</a:t>
            </a:r>
          </a:p>
          <a:p>
            <a:pPr>
              <a:spcAft>
                <a:spcPts val="2400"/>
              </a:spcAft>
            </a:pPr>
            <a:r>
              <a:rPr lang="en-US" sz="2000" b="1" dirty="0"/>
              <a:t>Hobbies &amp; Passions: coffee, window shopping</a:t>
            </a:r>
          </a:p>
          <a:p>
            <a:pPr>
              <a:spcAft>
                <a:spcPts val="2400"/>
              </a:spcAft>
            </a:pPr>
            <a:r>
              <a:rPr lang="en-US" sz="2000" b="1" dirty="0"/>
              <a:t>Department: Krungsri Nimble - Automation</a:t>
            </a:r>
          </a:p>
          <a:p>
            <a:pPr>
              <a:spcAft>
                <a:spcPts val="2400"/>
              </a:spcAft>
            </a:pPr>
            <a:r>
              <a:rPr lang="en-US" sz="2000" b="1" dirty="0"/>
              <a:t>Mentors: Mr. </a:t>
            </a:r>
            <a:r>
              <a:rPr lang="en-US" sz="2000" b="1" dirty="0" err="1"/>
              <a:t>Surachat</a:t>
            </a:r>
            <a:r>
              <a:rPr lang="en-US" sz="2000" b="1" dirty="0"/>
              <a:t> </a:t>
            </a:r>
            <a:r>
              <a:rPr lang="en-US" sz="2000" b="1" dirty="0" err="1"/>
              <a:t>Boonsaen</a:t>
            </a:r>
            <a:endParaRPr lang="en-US" sz="2000" b="1" dirty="0"/>
          </a:p>
          <a:p>
            <a:pPr>
              <a:spcAft>
                <a:spcPts val="2400"/>
              </a:spcAft>
            </a:pPr>
            <a:endParaRPr lang="en-US" sz="2000" dirty="0"/>
          </a:p>
        </p:txBody>
      </p:sp>
      <p:pic>
        <p:nvPicPr>
          <p:cNvPr id="7172" name="Picture 4" descr="No photo description available.">
            <a:extLst>
              <a:ext uri="{FF2B5EF4-FFF2-40B4-BE49-F238E27FC236}">
                <a16:creationId xmlns:a16="http://schemas.microsoft.com/office/drawing/2014/main" id="{0AD62471-A0D4-1CE0-2719-9795771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9984" y="1159882"/>
            <a:ext cx="5417127" cy="4062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4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40" y="-499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5646233" y="4257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3847176" y="748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01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7445312" y="3742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Success story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pic>
        <p:nvPicPr>
          <p:cNvPr id="9220" name="Picture 4" descr="Windows Docker Agent Images: General Availability">
            <a:extLst>
              <a:ext uri="{FF2B5EF4-FFF2-40B4-BE49-F238E27FC236}">
                <a16:creationId xmlns:a16="http://schemas.microsoft.com/office/drawing/2014/main" id="{1F3BAAA8-D18C-2918-6668-D32B60FB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3" y="1921476"/>
            <a:ext cx="3518871" cy="235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Continuous Deployment with Microservices using Kubernetes and Jenkins - The  Official 360logica Blog">
            <a:extLst>
              <a:ext uri="{FF2B5EF4-FFF2-40B4-BE49-F238E27FC236}">
                <a16:creationId xmlns:a16="http://schemas.microsoft.com/office/drawing/2014/main" id="{7FD3A645-37EE-51D9-2A2E-3C81E8BD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3492" y="3045642"/>
            <a:ext cx="4226009" cy="313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CE37C-EA85-3991-106F-2C508FCD1A90}"/>
              </a:ext>
            </a:extLst>
          </p:cNvPr>
          <p:cNvSpPr txBox="1"/>
          <p:nvPr/>
        </p:nvSpPr>
        <p:spPr>
          <a:xfrm>
            <a:off x="446046" y="746414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latin typeface="SimSun" panose="02010600030101010101" pitchFamily="2" charset="-122"/>
                <a:ea typeface="SimSun" panose="02010600030101010101" pitchFamily="2" charset="-122"/>
              </a:rPr>
              <a:t>1. </a:t>
            </a:r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Concept and Implementation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9226" name="Picture 10" descr="Git e Github - Do clone ao pull request | Da2k Blog">
            <a:extLst>
              <a:ext uri="{FF2B5EF4-FFF2-40B4-BE49-F238E27FC236}">
                <a16:creationId xmlns:a16="http://schemas.microsoft.com/office/drawing/2014/main" id="{A8B6D04D-95D2-F8B1-6B31-CB1C32D9E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764" y="3159125"/>
            <a:ext cx="508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ntroduction to Cloud Security with AWS | by Aregbesola Olumuyiwa |  DataDrivenInvestor">
            <a:extLst>
              <a:ext uri="{FF2B5EF4-FFF2-40B4-BE49-F238E27FC236}">
                <a16:creationId xmlns:a16="http://schemas.microsoft.com/office/drawing/2014/main" id="{0E2583F1-10EC-9D9C-AC11-BDB4C145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312" y="605671"/>
            <a:ext cx="4531315" cy="339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79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40" y="-499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5646233" y="4257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3847176" y="748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01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7445312" y="3742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Success story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CE37C-EA85-3991-106F-2C508FCD1A90}"/>
              </a:ext>
            </a:extLst>
          </p:cNvPr>
          <p:cNvSpPr txBox="1"/>
          <p:nvPr/>
        </p:nvSpPr>
        <p:spPr>
          <a:xfrm>
            <a:off x="549956" y="748028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Power up Jenkins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146" name="Picture 2" descr="How to trigger 100 jobs (n) at a time from one jenkins job| prarameterized  trigger plugin | - YouTube">
            <a:extLst>
              <a:ext uri="{FF2B5EF4-FFF2-40B4-BE49-F238E27FC236}">
                <a16:creationId xmlns:a16="http://schemas.microsoft.com/office/drawing/2014/main" id="{0B620E21-6584-BF31-E940-5E681546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651" y="1501330"/>
            <a:ext cx="8271163" cy="465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40" y="-499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5646233" y="4257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3847176" y="748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01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7445312" y="3742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Success story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CE37C-EA85-3991-106F-2C508FCD1A90}"/>
              </a:ext>
            </a:extLst>
          </p:cNvPr>
          <p:cNvSpPr txBox="1"/>
          <p:nvPr/>
        </p:nvSpPr>
        <p:spPr>
          <a:xfrm>
            <a:off x="1150249" y="896428"/>
            <a:ext cx="3601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Git strategy</a:t>
            </a:r>
            <a:endParaRPr lang="en-TH" sz="44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2E78A8-BD81-E0FA-1C7A-D0E2F1776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71" y="520670"/>
            <a:ext cx="4848800" cy="58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0AC6F6-97D1-0719-EB91-E547DBB3C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44" y="2146604"/>
            <a:ext cx="3844341" cy="375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0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40" y="-499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5646233" y="4257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3847176" y="748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01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7445312" y="3742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Success story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CE37C-EA85-3991-106F-2C508FCD1A90}"/>
              </a:ext>
            </a:extLst>
          </p:cNvPr>
          <p:cNvSpPr txBox="1"/>
          <p:nvPr/>
        </p:nvSpPr>
        <p:spPr>
          <a:xfrm>
            <a:off x="446046" y="746414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Real world Layers of OSI Model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0A6CBAEA-A92B-0423-D872-2ED47CD0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974" y="1292771"/>
            <a:ext cx="7792051" cy="46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66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FE8CF305-D6C2-5013-8D3F-9C2045676557}"/>
              </a:ext>
            </a:extLst>
          </p:cNvPr>
          <p:cNvSpPr/>
          <p:nvPr/>
        </p:nvSpPr>
        <p:spPr>
          <a:xfrm rot="5400000">
            <a:off x="6001217" y="-3726364"/>
            <a:ext cx="189574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803903" y="1680187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D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2247" y="2153522"/>
            <a:ext cx="1012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80991" y="3429000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 like and I wish</a:t>
            </a:r>
            <a:endParaRPr lang="zh-CN" altLang="en-US" sz="4000" b="1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9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" grpId="0"/>
          <p:bldP spid="9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7445290" y="2577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5646233" y="4257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3847176" y="748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01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9244372" y="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 like and I wish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91762-AB52-E893-4024-834DF691FD5D}"/>
              </a:ext>
            </a:extLst>
          </p:cNvPr>
          <p:cNvSpPr txBox="1"/>
          <p:nvPr/>
        </p:nvSpPr>
        <p:spPr>
          <a:xfrm>
            <a:off x="995988" y="762196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lang="en-GB" b="1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arious activities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194" name="Picture 2" descr="#รวมคลิปโฆษณาเก่าไทยฮาๆ 2. - Bilibili">
            <a:extLst>
              <a:ext uri="{FF2B5EF4-FFF2-40B4-BE49-F238E27FC236}">
                <a16:creationId xmlns:a16="http://schemas.microsoft.com/office/drawing/2014/main" id="{D5DF7092-9678-44D9-0E4F-4A840173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942" y="1522181"/>
            <a:ext cx="6294581" cy="47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0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7445290" y="2577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5646233" y="4257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3847176" y="748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01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9244372" y="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 like and I wish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91762-AB52-E893-4024-834DF691FD5D}"/>
              </a:ext>
            </a:extLst>
          </p:cNvPr>
          <p:cNvSpPr txBox="1"/>
          <p:nvPr/>
        </p:nvSpPr>
        <p:spPr>
          <a:xfrm>
            <a:off x="768164" y="857039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imSun" panose="02010600030101010101" pitchFamily="2" charset="-122"/>
                <a:ea typeface="SimSun" panose="02010600030101010101" pitchFamily="2" charset="-122"/>
              </a:rPr>
              <a:t>supportation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67D9764-7457-424F-0206-538245478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29" y="1380259"/>
            <a:ext cx="4170118" cy="46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7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991AEB-251F-DD04-8C82-17C20EE0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7445290" y="2577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5646233" y="4257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3847176" y="748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01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9244372" y="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 like and I wish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A95F2-7492-FBF0-1038-2018AA26A311}"/>
              </a:ext>
            </a:extLst>
          </p:cNvPr>
          <p:cNvSpPr txBox="1"/>
          <p:nvPr/>
        </p:nvSpPr>
        <p:spPr>
          <a:xfrm>
            <a:off x="3090441" y="223391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91762-AB52-E893-4024-834DF691FD5D}"/>
              </a:ext>
            </a:extLst>
          </p:cNvPr>
          <p:cNvSpPr txBox="1"/>
          <p:nvPr/>
        </p:nvSpPr>
        <p:spPr>
          <a:xfrm>
            <a:off x="995988" y="762196"/>
            <a:ext cx="87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imSun" panose="02010600030101010101" pitchFamily="2" charset="-122"/>
                <a:ea typeface="SimSun" panose="02010600030101010101" pitchFamily="2" charset="-122"/>
              </a:rPr>
              <a:t>experienced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074" name="Picture 2" descr="40 Powerful Yoda Quotes — Yoda Quotes for May the 4th">
            <a:extLst>
              <a:ext uri="{FF2B5EF4-FFF2-40B4-BE49-F238E27FC236}">
                <a16:creationId xmlns:a16="http://schemas.microsoft.com/office/drawing/2014/main" id="{939F8159-FAB2-6E3A-9B90-3039462A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55" y="1470891"/>
            <a:ext cx="4784436" cy="478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ar Wars Yoda Meme - Imgflip">
            <a:extLst>
              <a:ext uri="{FF2B5EF4-FFF2-40B4-BE49-F238E27FC236}">
                <a16:creationId xmlns:a16="http://schemas.microsoft.com/office/drawing/2014/main" id="{F7C45442-3499-281D-7B3E-18804BC4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21" y="1470892"/>
            <a:ext cx="4160909" cy="478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46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6">
            <a:extLst>
              <a:ext uri="{FF2B5EF4-FFF2-40B4-BE49-F238E27FC236}">
                <a16:creationId xmlns:a16="http://schemas.microsoft.com/office/drawing/2014/main" id="{6CAD9D41-0831-F43F-7167-C2996E01C61A}"/>
              </a:ext>
            </a:extLst>
          </p:cNvPr>
          <p:cNvSpPr/>
          <p:nvPr/>
        </p:nvSpPr>
        <p:spPr>
          <a:xfrm>
            <a:off x="-1411197" y="1819826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1">
            <a:extLst>
              <a:ext uri="{FF2B5EF4-FFF2-40B4-BE49-F238E27FC236}">
                <a16:creationId xmlns:a16="http://schemas.microsoft.com/office/drawing/2014/main" id="{FE6FA497-BA35-F145-CC57-175F4F2B2286}"/>
              </a:ext>
            </a:extLst>
          </p:cNvPr>
          <p:cNvSpPr/>
          <p:nvPr/>
        </p:nvSpPr>
        <p:spPr>
          <a:xfrm>
            <a:off x="-1329064" y="1925845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FFD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4" name="圆角矩形 4">
            <a:extLst>
              <a:ext uri="{FF2B5EF4-FFF2-40B4-BE49-F238E27FC236}">
                <a16:creationId xmlns:a16="http://schemas.microsoft.com/office/drawing/2014/main" id="{6D896894-184B-80AD-2427-72AD856BE0C9}"/>
              </a:ext>
            </a:extLst>
          </p:cNvPr>
          <p:cNvSpPr/>
          <p:nvPr/>
        </p:nvSpPr>
        <p:spPr>
          <a:xfrm>
            <a:off x="6058542" y="306795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FFD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02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圆角矩形 5">
            <a:extLst>
              <a:ext uri="{FF2B5EF4-FFF2-40B4-BE49-F238E27FC236}">
                <a16:creationId xmlns:a16="http://schemas.microsoft.com/office/drawing/2014/main" id="{EF4B15D8-2138-B46F-C5B6-DED78EA2FAB8}"/>
              </a:ext>
            </a:extLst>
          </p:cNvPr>
          <p:cNvSpPr/>
          <p:nvPr/>
        </p:nvSpPr>
        <p:spPr>
          <a:xfrm>
            <a:off x="6058542" y="40358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FFD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03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圆角矩形 58">
            <a:extLst>
              <a:ext uri="{FF2B5EF4-FFF2-40B4-BE49-F238E27FC236}">
                <a16:creationId xmlns:a16="http://schemas.microsoft.com/office/drawing/2014/main" id="{B7DD2C95-72D2-E9F9-4B50-762BCF3E7199}"/>
              </a:ext>
            </a:extLst>
          </p:cNvPr>
          <p:cNvSpPr/>
          <p:nvPr/>
        </p:nvSpPr>
        <p:spPr>
          <a:xfrm>
            <a:off x="7163442" y="306795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FFD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Internship journey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圆角矩形 59">
            <a:extLst>
              <a:ext uri="{FF2B5EF4-FFF2-40B4-BE49-F238E27FC236}">
                <a16:creationId xmlns:a16="http://schemas.microsoft.com/office/drawing/2014/main" id="{80BF9BEB-3097-E3C5-FFA4-39237EFAED58}"/>
              </a:ext>
            </a:extLst>
          </p:cNvPr>
          <p:cNvSpPr/>
          <p:nvPr/>
        </p:nvSpPr>
        <p:spPr>
          <a:xfrm>
            <a:off x="7163442" y="40358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FFD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Success story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79">
            <a:extLst>
              <a:ext uri="{FF2B5EF4-FFF2-40B4-BE49-F238E27FC236}">
                <a16:creationId xmlns:a16="http://schemas.microsoft.com/office/drawing/2014/main" id="{8FB08901-C01F-E611-EEFB-19187B312DB3}"/>
              </a:ext>
            </a:extLst>
          </p:cNvPr>
          <p:cNvSpPr txBox="1"/>
          <p:nvPr/>
        </p:nvSpPr>
        <p:spPr>
          <a:xfrm>
            <a:off x="258807" y="2859082"/>
            <a:ext cx="3110147" cy="994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865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Agenda</a:t>
            </a:r>
            <a:endParaRPr lang="zh-CN" altLang="en-US" sz="5865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5">
            <a:extLst>
              <a:ext uri="{FF2B5EF4-FFF2-40B4-BE49-F238E27FC236}">
                <a16:creationId xmlns:a16="http://schemas.microsoft.com/office/drawing/2014/main" id="{A29175BA-CAA6-B0CD-2A9B-D098B75DC7C8}"/>
              </a:ext>
            </a:extLst>
          </p:cNvPr>
          <p:cNvSpPr/>
          <p:nvPr/>
        </p:nvSpPr>
        <p:spPr>
          <a:xfrm>
            <a:off x="6058542" y="210002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FFD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01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圆角矩形 59">
            <a:extLst>
              <a:ext uri="{FF2B5EF4-FFF2-40B4-BE49-F238E27FC236}">
                <a16:creationId xmlns:a16="http://schemas.microsoft.com/office/drawing/2014/main" id="{47AAF3B9-7058-333A-3BE8-BB6410673E9A}"/>
              </a:ext>
            </a:extLst>
          </p:cNvPr>
          <p:cNvSpPr/>
          <p:nvPr/>
        </p:nvSpPr>
        <p:spPr>
          <a:xfrm>
            <a:off x="7163442" y="210002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FFD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Assignment Overview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圆角矩形 5">
            <a:extLst>
              <a:ext uri="{FF2B5EF4-FFF2-40B4-BE49-F238E27FC236}">
                <a16:creationId xmlns:a16="http://schemas.microsoft.com/office/drawing/2014/main" id="{5BA57C9B-BD71-02C6-1268-213908C9C528}"/>
              </a:ext>
            </a:extLst>
          </p:cNvPr>
          <p:cNvSpPr/>
          <p:nvPr/>
        </p:nvSpPr>
        <p:spPr>
          <a:xfrm>
            <a:off x="6058542" y="488198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FFD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04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圆角矩形 59">
            <a:extLst>
              <a:ext uri="{FF2B5EF4-FFF2-40B4-BE49-F238E27FC236}">
                <a16:creationId xmlns:a16="http://schemas.microsoft.com/office/drawing/2014/main" id="{5727827C-EFAD-1D8D-DFFA-867E2F2D45BD}"/>
              </a:ext>
            </a:extLst>
          </p:cNvPr>
          <p:cNvSpPr/>
          <p:nvPr/>
        </p:nvSpPr>
        <p:spPr>
          <a:xfrm>
            <a:off x="7163442" y="488198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FFD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 like and I wish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/>
      <p:bldP spid="11" grpId="0" animBg="1"/>
      <p:bldP spid="12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FE8CF305-D6C2-5013-8D3F-9C2045676557}"/>
              </a:ext>
            </a:extLst>
          </p:cNvPr>
          <p:cNvSpPr/>
          <p:nvPr/>
        </p:nvSpPr>
        <p:spPr>
          <a:xfrm rot="5400000">
            <a:off x="6001217" y="-3726364"/>
            <a:ext cx="189574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803903" y="1680187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D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2247" y="2153522"/>
            <a:ext cx="1012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80991" y="3429000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Assignment Overview</a:t>
            </a:r>
            <a:endParaRPr lang="zh-CN" altLang="en-US" sz="4000" b="1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24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" grpId="0"/>
          <p:bldP spid="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74E3-C785-24BA-53C5-2F4160C3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A depiction of the cyclic nature of the DevOps process">
            <a:extLst>
              <a:ext uri="{FF2B5EF4-FFF2-40B4-BE49-F238E27FC236}">
                <a16:creationId xmlns:a16="http://schemas.microsoft.com/office/drawing/2014/main" id="{1359C8B7-2E37-1E38-5E41-C867169B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21" y="666198"/>
            <a:ext cx="7828157" cy="577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257384-D669-B86C-80C1-E2A30696CB20}"/>
              </a:ext>
            </a:extLst>
          </p:cNvPr>
          <p:cNvSpPr txBox="1"/>
          <p:nvPr/>
        </p:nvSpPr>
        <p:spPr>
          <a:xfrm>
            <a:off x="446048" y="746414"/>
            <a:ext cx="375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latin typeface="SimSun" panose="02010600030101010101" pitchFamily="2" charset="-122"/>
                <a:ea typeface="SimSun" panose="02010600030101010101" pitchFamily="2" charset="-122"/>
              </a:rPr>
              <a:t>1. </a:t>
            </a:r>
            <a:r>
              <a:rPr lang="en-GB" b="1" dirty="0">
                <a:solidFill>
                  <a:srgbClr val="292929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</a:t>
            </a:r>
            <a:r>
              <a:rPr lang="en-GB" b="1" i="0" dirty="0">
                <a:solidFill>
                  <a:srgbClr val="292929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hat is DevOps?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36" y="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70" y="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6794805" y="-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3847172" y="-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Assignment Overview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982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74E3-C785-24BA-53C5-2F4160C3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257384-D669-B86C-80C1-E2A30696CB20}"/>
              </a:ext>
            </a:extLst>
          </p:cNvPr>
          <p:cNvSpPr txBox="1"/>
          <p:nvPr/>
        </p:nvSpPr>
        <p:spPr>
          <a:xfrm>
            <a:off x="446048" y="746414"/>
            <a:ext cx="3037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latin typeface="SimSun" panose="02010600030101010101" pitchFamily="2" charset="-122"/>
                <a:ea typeface="SimSun" panose="02010600030101010101" pitchFamily="2" charset="-122"/>
              </a:rPr>
              <a:t>it should be</a:t>
            </a:r>
          </a:p>
        </p:txBody>
      </p:sp>
      <p:pic>
        <p:nvPicPr>
          <p:cNvPr id="1028" name="Picture 4" descr="No photo description available.">
            <a:extLst>
              <a:ext uri="{FF2B5EF4-FFF2-40B4-BE49-F238E27FC236}">
                <a16:creationId xmlns:a16="http://schemas.microsoft.com/office/drawing/2014/main" id="{729338EC-E1FD-2F76-F1E0-8F26821A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522" y="1453705"/>
            <a:ext cx="4574035" cy="457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36" y="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70" y="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6794805" y="-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3847172" y="-7485"/>
            <a:ext cx="2947628" cy="515451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Assignment Overview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ED2ACA-9B95-9592-344F-9C621DD03693}"/>
              </a:ext>
            </a:extLst>
          </p:cNvPr>
          <p:cNvCxnSpPr>
            <a:cxnSpLocks/>
          </p:cNvCxnSpPr>
          <p:nvPr/>
        </p:nvCxnSpPr>
        <p:spPr>
          <a:xfrm flipV="1">
            <a:off x="7947102" y="1624691"/>
            <a:ext cx="3345365" cy="112750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5A215C-1723-F966-0DD5-AF4FEEAA9A10}"/>
              </a:ext>
            </a:extLst>
          </p:cNvPr>
          <p:cNvCxnSpPr>
            <a:cxnSpLocks/>
          </p:cNvCxnSpPr>
          <p:nvPr/>
        </p:nvCxnSpPr>
        <p:spPr>
          <a:xfrm>
            <a:off x="7928518" y="1700521"/>
            <a:ext cx="3043800" cy="105167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623C305-8163-5AF2-3640-D46736E8B99D}"/>
              </a:ext>
            </a:extLst>
          </p:cNvPr>
          <p:cNvSpPr/>
          <p:nvPr/>
        </p:nvSpPr>
        <p:spPr>
          <a:xfrm>
            <a:off x="7090420" y="2730106"/>
            <a:ext cx="362766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" b="1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</a:t>
            </a:r>
            <a:r>
              <a:rPr lang="en-GB" sz="2000" b="1" cap="none" spc="0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</a:t>
            </a:r>
            <a:r>
              <a:rPr lang="en-US" sz="2000" b="1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</a:t>
            </a:r>
            <a:r>
              <a:rPr lang="en-GB" sz="2000" b="1" cap="none" spc="0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Ops is not a position,</a:t>
            </a:r>
          </a:p>
          <a:p>
            <a:pPr algn="ctr"/>
            <a:r>
              <a:rPr lang="en-GB" sz="2000" b="1" dirty="0">
                <a:ln w="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It’s a culture.”</a:t>
            </a:r>
            <a:endParaRPr lang="en-GB" sz="2000" b="1" cap="none" spc="0" dirty="0">
              <a:ln w="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0748A8-4EDF-889E-7764-1C3C2B24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2" y="1624691"/>
            <a:ext cx="7039335" cy="395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D230EC-5D90-3426-3224-ECADD331D0B6}"/>
              </a:ext>
            </a:extLst>
          </p:cNvPr>
          <p:cNvCxnSpPr>
            <a:cxnSpLocks/>
          </p:cNvCxnSpPr>
          <p:nvPr/>
        </p:nvCxnSpPr>
        <p:spPr>
          <a:xfrm>
            <a:off x="7999896" y="1748749"/>
            <a:ext cx="3043800" cy="105167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FC8EF2-EB9F-DE09-93B0-67BC3C969FF9}"/>
              </a:ext>
            </a:extLst>
          </p:cNvPr>
          <p:cNvCxnSpPr>
            <a:cxnSpLocks/>
          </p:cNvCxnSpPr>
          <p:nvPr/>
        </p:nvCxnSpPr>
        <p:spPr>
          <a:xfrm flipV="1">
            <a:off x="8006906" y="1580321"/>
            <a:ext cx="3345365" cy="112750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50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74E3-C785-24BA-53C5-2F4160C3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257384-D669-B86C-80C1-E2A30696CB20}"/>
              </a:ext>
            </a:extLst>
          </p:cNvPr>
          <p:cNvSpPr txBox="1"/>
          <p:nvPr/>
        </p:nvSpPr>
        <p:spPr>
          <a:xfrm>
            <a:off x="446046" y="746414"/>
            <a:ext cx="858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en-GB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Web vulnerability scanner </a:t>
            </a:r>
            <a:r>
              <a:rPr lang="th-TH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TH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p</a:t>
            </a:r>
            <a:r>
              <a:rPr lang="en-TH" b="1" dirty="0">
                <a:latin typeface="SimSun" panose="02010600030101010101" pitchFamily="2" charset="-122"/>
                <a:ea typeface="SimSun" panose="02010600030101010101" pitchFamily="2" charset="-122"/>
              </a:rPr>
              <a:t>roject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36" y="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70" y="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6794805" y="-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3847172" y="-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Assignment Overview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118F0-C470-6748-A1E7-D995DBF234FC}"/>
              </a:ext>
            </a:extLst>
          </p:cNvPr>
          <p:cNvSpPr txBox="1"/>
          <p:nvPr/>
        </p:nvSpPr>
        <p:spPr>
          <a:xfrm>
            <a:off x="769433" y="1503092"/>
            <a:ext cx="9623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SimSun" panose="02010600030101010101" pitchFamily="2" charset="-122"/>
                <a:ea typeface="SimSun" panose="02010600030101010101" pitchFamily="2" charset="-122"/>
              </a:rPr>
              <a:t>Web vulnerability scanner is software application that assesses security vulnerabilities in product or host systems and produces a set of scan results.</a:t>
            </a:r>
            <a:endParaRPr lang="en-TH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60C4B-69C9-BAF0-5EBE-4F9CC9DBE6F7}"/>
              </a:ext>
            </a:extLst>
          </p:cNvPr>
          <p:cNvSpPr txBox="1"/>
          <p:nvPr/>
        </p:nvSpPr>
        <p:spPr>
          <a:xfrm>
            <a:off x="769433" y="2954251"/>
            <a:ext cx="9623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SimSun" panose="02010600030101010101" pitchFamily="2" charset="-122"/>
                <a:ea typeface="SimSun" panose="02010600030101010101" pitchFamily="2" charset="-122"/>
              </a:rPr>
              <a:t>Benefits, web vulnerability scanner allows early detection and handling of known security problems. Its’ </a:t>
            </a:r>
            <a:r>
              <a:rPr 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m</a:t>
            </a:r>
            <a:r>
              <a:rPr lang="en-GB" sz="2400" dirty="0">
                <a:latin typeface="SimSun" panose="02010600030101010101" pitchFamily="2" charset="-122"/>
                <a:ea typeface="SimSun" panose="02010600030101010101" pitchFamily="2" charset="-122"/>
              </a:rPr>
              <a:t>ore economical and accessible than penetration testing.</a:t>
            </a:r>
            <a:endParaRPr lang="en-TH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122" name="Picture 2" descr="Ethical Hacking, The Best Prevention for Cybersecurity">
            <a:extLst>
              <a:ext uri="{FF2B5EF4-FFF2-40B4-BE49-F238E27FC236}">
                <a16:creationId xmlns:a16="http://schemas.microsoft.com/office/drawing/2014/main" id="{29A8E093-6EEE-05B3-BBD2-46277EBA6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40" y="4405410"/>
            <a:ext cx="2894683" cy="18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9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4793813-24BB-78E0-E6AA-C0EDE9746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36" y="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70" y="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6794805" y="-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3847172" y="-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Assignment Overview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23D0A-F716-2E37-5930-452DB5CB6AAE}"/>
              </a:ext>
            </a:extLst>
          </p:cNvPr>
          <p:cNvSpPr txBox="1"/>
          <p:nvPr/>
        </p:nvSpPr>
        <p:spPr>
          <a:xfrm>
            <a:off x="564263" y="1405222"/>
            <a:ext cx="112982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Web vulnerabilities static analysis is a technique used to detect security flaws and weaknesses in web applications by </a:t>
            </a:r>
            <a:r>
              <a:rPr lang="en-GB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analyzing</a:t>
            </a:r>
            <a:r>
              <a:rPr lang="en-GB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their source code, configuration files, and other static artifacts. </a:t>
            </a:r>
          </a:p>
          <a:p>
            <a:pPr algn="just"/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Lexical Analysis converts source code syntax into ‘tokens’ of information into an attempt to abstract the source code and make it easier to manipulate</a:t>
            </a:r>
            <a:endParaRPr lang="en-TH" sz="2400" dirty="0">
              <a:solidFill>
                <a:schemeClr val="tx1">
                  <a:lumMod val="95000"/>
                  <a:lumOff val="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6A9F8-0124-DF29-86AF-F6B90A4B684B}"/>
              </a:ext>
            </a:extLst>
          </p:cNvPr>
          <p:cNvSpPr txBox="1"/>
          <p:nvPr/>
        </p:nvSpPr>
        <p:spPr>
          <a:xfrm>
            <a:off x="564263" y="811645"/>
            <a:ext cx="296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Static analysis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D3331F-83AF-96AA-A50D-4F5D3380B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2" y="4252091"/>
            <a:ext cx="8064500" cy="698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9D7144-3CE9-7DAA-99C5-AEB37A44E8DD}"/>
              </a:ext>
            </a:extLst>
          </p:cNvPr>
          <p:cNvSpPr txBox="1"/>
          <p:nvPr/>
        </p:nvSpPr>
        <p:spPr>
          <a:xfrm>
            <a:off x="1982486" y="5070376"/>
            <a:ext cx="8998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Classification: CWE-89, Improper Neutralization of Special Elements used in an SQL Command</a:t>
            </a:r>
          </a:p>
          <a:p>
            <a:r>
              <a:rPr lang="en-GB" sz="1800" dirty="0">
                <a:solidFill>
                  <a:srgbClr val="FF0000"/>
                </a:solidFill>
              </a:rPr>
              <a:t>Source file: /</a:t>
            </a:r>
            <a:r>
              <a:rPr lang="en-GB" sz="1800" dirty="0" err="1">
                <a:solidFill>
                  <a:srgbClr val="FF0000"/>
                </a:solidFill>
              </a:rPr>
              <a:t>hj</a:t>
            </a:r>
            <a:r>
              <a:rPr lang="en-GB" sz="1800" dirty="0">
                <a:solidFill>
                  <a:srgbClr val="FF0000"/>
                </a:solidFill>
              </a:rPr>
              <a:t>/var/www/</a:t>
            </a:r>
            <a:r>
              <a:rPr lang="en-GB" sz="1800" dirty="0" err="1">
                <a:solidFill>
                  <a:srgbClr val="FF0000"/>
                </a:solidFill>
              </a:rPr>
              <a:t>artists.php</a:t>
            </a:r>
            <a:r>
              <a:rPr lang="en-GB" sz="1800" dirty="0">
                <a:solidFill>
                  <a:srgbClr val="FF0000"/>
                </a:solidFill>
              </a:rPr>
              <a:t>, line: 61</a:t>
            </a:r>
          </a:p>
          <a:p>
            <a:r>
              <a:rPr lang="en-GB" sz="1800" dirty="0">
                <a:solidFill>
                  <a:srgbClr val="FF0000"/>
                </a:solidFill>
              </a:rPr>
              <a:t>Additional detail: "</a:t>
            </a:r>
            <a:r>
              <a:rPr lang="en-GB" sz="1800" dirty="0" err="1">
                <a:solidFill>
                  <a:srgbClr val="FF0000"/>
                </a:solidFill>
              </a:rPr>
              <a:t>mysql_query</a:t>
            </a:r>
            <a:r>
              <a:rPr lang="en-GB" sz="1800" dirty="0">
                <a:solidFill>
                  <a:srgbClr val="FF0000"/>
                </a:solidFill>
              </a:rPr>
              <a:t>" was called.</a:t>
            </a:r>
          </a:p>
          <a:p>
            <a:endParaRPr lang="en-TH" sz="1800" dirty="0">
              <a:solidFill>
                <a:srgbClr val="FF0000"/>
              </a:solidFill>
            </a:endParaRP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4117F32-4647-E80E-13EE-326468125D92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H="1" flipV="1">
            <a:off x="1828972" y="4601341"/>
            <a:ext cx="153514" cy="1069200"/>
          </a:xfrm>
          <a:prstGeom prst="curvedConnector3">
            <a:avLst>
              <a:gd name="adj1" fmla="val -48698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05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4793813-24BB-78E0-E6AA-C0EDE9746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075467C5-EFC3-ED8E-108E-32162093147C}"/>
              </a:ext>
            </a:extLst>
          </p:cNvPr>
          <p:cNvSpPr/>
          <p:nvPr/>
        </p:nvSpPr>
        <p:spPr>
          <a:xfrm rot="5400000">
            <a:off x="5839523" y="-5839523"/>
            <a:ext cx="512956" cy="12192002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>
            <a:extLst>
              <a:ext uri="{FF2B5EF4-FFF2-40B4-BE49-F238E27FC236}">
                <a16:creationId xmlns:a16="http://schemas.microsoft.com/office/drawing/2014/main" id="{5A7FDED0-652C-6D0C-9BA3-599C0DC68EDB}"/>
              </a:ext>
            </a:extLst>
          </p:cNvPr>
          <p:cNvSpPr/>
          <p:nvPr/>
        </p:nvSpPr>
        <p:spPr>
          <a:xfrm>
            <a:off x="10392936" y="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04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F6E416A2-11A8-1EB9-8E45-DC1E1B4E29A2}"/>
              </a:ext>
            </a:extLst>
          </p:cNvPr>
          <p:cNvSpPr/>
          <p:nvPr/>
        </p:nvSpPr>
        <p:spPr>
          <a:xfrm>
            <a:off x="8593870" y="0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03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2EA9E97-F3C3-F580-427F-559DAEC56B73}"/>
              </a:ext>
            </a:extLst>
          </p:cNvPr>
          <p:cNvSpPr/>
          <p:nvPr/>
        </p:nvSpPr>
        <p:spPr>
          <a:xfrm>
            <a:off x="6794805" y="-2495"/>
            <a:ext cx="1799063" cy="510461"/>
          </a:xfrm>
          <a:prstGeom prst="rect">
            <a:avLst/>
          </a:prstGeom>
          <a:solidFill>
            <a:srgbClr val="FFD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0A7"/>
                </a:solidFill>
              </a:rPr>
              <a:t>02</a:t>
            </a:r>
            <a:endParaRPr lang="zh-CN" altLang="en-US" sz="2400" b="1" dirty="0">
              <a:solidFill>
                <a:srgbClr val="FFF0A7"/>
              </a:solidFill>
            </a:endParaRPr>
          </a:p>
        </p:txBody>
      </p:sp>
      <p:sp>
        <p:nvSpPr>
          <p:cNvPr id="18" name="矩形 23">
            <a:extLst>
              <a:ext uri="{FF2B5EF4-FFF2-40B4-BE49-F238E27FC236}">
                <a16:creationId xmlns:a16="http://schemas.microsoft.com/office/drawing/2014/main" id="{47D6765E-81C3-A916-591B-C74904CA5943}"/>
              </a:ext>
            </a:extLst>
          </p:cNvPr>
          <p:cNvSpPr/>
          <p:nvPr/>
        </p:nvSpPr>
        <p:spPr>
          <a:xfrm>
            <a:off x="3847172" y="-7485"/>
            <a:ext cx="2947628" cy="517946"/>
          </a:xfrm>
          <a:prstGeom prst="rect">
            <a:avLst/>
          </a:prstGeom>
          <a:solidFill>
            <a:srgbClr val="FFF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Assignment Overview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23D0A-F716-2E37-5930-452DB5CB6AAE}"/>
              </a:ext>
            </a:extLst>
          </p:cNvPr>
          <p:cNvSpPr txBox="1"/>
          <p:nvPr/>
        </p:nvSpPr>
        <p:spPr>
          <a:xfrm>
            <a:off x="564264" y="1454650"/>
            <a:ext cx="1059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in the context of software development, is a technique for </a:t>
            </a:r>
            <a:r>
              <a:rPr lang="en-GB" sz="2400" b="0" i="0" dirty="0" err="1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analyzing</a:t>
            </a:r>
            <a:r>
              <a:rPr lang="en-GB" sz="2400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software applications while they are running.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6A9F8-0124-DF29-86AF-F6B90A4B684B}"/>
              </a:ext>
            </a:extLst>
          </p:cNvPr>
          <p:cNvSpPr txBox="1"/>
          <p:nvPr/>
        </p:nvSpPr>
        <p:spPr>
          <a:xfrm>
            <a:off x="564262" y="811645"/>
            <a:ext cx="328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Dynamic analysis</a:t>
            </a:r>
            <a:endParaRPr lang="en-TH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B9230E-D9EC-817A-6F14-BCF89A917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71" y="2554259"/>
            <a:ext cx="5299829" cy="2849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FBB751-4B3C-083C-0D19-BC315B356924}"/>
              </a:ext>
            </a:extLst>
          </p:cNvPr>
          <p:cNvSpPr txBox="1"/>
          <p:nvPr/>
        </p:nvSpPr>
        <p:spPr>
          <a:xfrm>
            <a:off x="4267301" y="4941685"/>
            <a:ext cx="6679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u="sng" dirty="0">
                <a:solidFill>
                  <a:srgbClr val="FF0000"/>
                </a:solidFill>
              </a:rPr>
              <a:t>Response</a:t>
            </a:r>
          </a:p>
          <a:p>
            <a:r>
              <a:rPr lang="en-GB" sz="1800" dirty="0">
                <a:solidFill>
                  <a:srgbClr val="FF0000"/>
                </a:solidFill>
              </a:rPr>
              <a:t>SQL query, </a:t>
            </a:r>
            <a:r>
              <a:rPr lang="en-GB" sz="1800" dirty="0">
                <a:solidFill>
                  <a:srgbClr val="FF0000"/>
                </a:solidFill>
                <a:highlight>
                  <a:srgbClr val="FFFF00"/>
                </a:highlight>
              </a:rPr>
              <a:t>SELECT * FROM x WHERE y=1ACUSTART'"wElGoACUEND </a:t>
            </a:r>
          </a:p>
          <a:p>
            <a:r>
              <a:rPr lang="en-GB" sz="1800" dirty="0">
                <a:solidFill>
                  <a:srgbClr val="FF0000"/>
                </a:solidFill>
              </a:rPr>
              <a:t>Additional detail: “</a:t>
            </a:r>
            <a:r>
              <a:rPr lang="en-GB" sz="1800" dirty="0" err="1">
                <a:solidFill>
                  <a:srgbClr val="FF0000"/>
                </a:solidFill>
              </a:rPr>
              <a:t>mysql_query</a:t>
            </a:r>
            <a:r>
              <a:rPr lang="en-GB" sz="1800" dirty="0">
                <a:solidFill>
                  <a:srgbClr val="FF0000"/>
                </a:solidFill>
              </a:rPr>
              <a:t>” was called.</a:t>
            </a:r>
            <a:endParaRPr lang="en-TH" sz="1800" dirty="0">
              <a:solidFill>
                <a:srgbClr val="FF0000"/>
              </a:solidFill>
            </a:endParaRP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9B1FBCA-F844-1CBC-4493-EDFCFC57A67D}"/>
              </a:ext>
            </a:extLst>
          </p:cNvPr>
          <p:cNvCxnSpPr>
            <a:cxnSpLocks/>
          </p:cNvCxnSpPr>
          <p:nvPr/>
        </p:nvCxnSpPr>
        <p:spPr>
          <a:xfrm>
            <a:off x="5734344" y="3076832"/>
            <a:ext cx="1959992" cy="18648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4DF5C0A64014A8433C89B44BE44CE" ma:contentTypeVersion="11" ma:contentTypeDescription="Create a new document." ma:contentTypeScope="" ma:versionID="8c06ce19b77ca5fd8dce34126c6883db">
  <xsd:schema xmlns:xsd="http://www.w3.org/2001/XMLSchema" xmlns:xs="http://www.w3.org/2001/XMLSchema" xmlns:p="http://schemas.microsoft.com/office/2006/metadata/properties" xmlns:ns3="1017f209-15b3-4f2d-93d1-e93f282c4c1b" xmlns:ns4="4f48aa4a-515f-4e8f-89ed-8f132627f82a" targetNamespace="http://schemas.microsoft.com/office/2006/metadata/properties" ma:root="true" ma:fieldsID="2026e1c85ab29ab342faeafc3070d4e1" ns3:_="" ns4:_="">
    <xsd:import namespace="1017f209-15b3-4f2d-93d1-e93f282c4c1b"/>
    <xsd:import namespace="4f48aa4a-515f-4e8f-89ed-8f132627f82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7f209-15b3-4f2d-93d1-e93f282c4c1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48aa4a-515f-4e8f-89ed-8f132627f8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A91941-DA7B-4AC7-811D-912588ECA3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18F41C-C956-4612-8AE9-2D7485D56A58}">
  <ds:schemaRefs>
    <ds:schemaRef ds:uri="1017f209-15b3-4f2d-93d1-e93f282c4c1b"/>
    <ds:schemaRef ds:uri="4f48aa4a-515f-4e8f-89ed-8f132627f8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6528DEB-26E2-450A-A0BA-36AACA06F9E0}">
  <ds:schemaRefs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1017f209-15b3-4f2d-93d1-e93f282c4c1b"/>
    <ds:schemaRef ds:uri="http://schemas.microsoft.com/office/infopath/2007/PartnerControls"/>
    <ds:schemaRef ds:uri="4f48aa4a-515f-4e8f-89ed-8f132627f8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49110</TotalTime>
  <Words>530</Words>
  <Application>Microsoft Macintosh PowerPoint</Application>
  <PresentationFormat>Widescreen</PresentationFormat>
  <Paragraphs>147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微软雅黑</vt:lpstr>
      <vt:lpstr>SimSun</vt:lpstr>
      <vt:lpstr>Arial</vt:lpstr>
      <vt:lpstr>Calibri</vt:lpstr>
      <vt:lpstr>Calibri Light</vt:lpstr>
      <vt:lpstr>Custom Design</vt:lpstr>
      <vt:lpstr>1_Custom Design</vt:lpstr>
      <vt:lpstr>2_Custom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Wanwalee Wongkasemsun (Bank of Ayudhya PCL.)</dc:creator>
  <cp:lastModifiedBy>Cnes Official003</cp:lastModifiedBy>
  <cp:revision>832</cp:revision>
  <dcterms:created xsi:type="dcterms:W3CDTF">2021-01-28T04:33:40Z</dcterms:created>
  <dcterms:modified xsi:type="dcterms:W3CDTF">2023-04-04T16:28:37Z</dcterms:modified>
</cp:coreProperties>
</file>